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8" r:id="rId3"/>
    <p:sldId id="270" r:id="rId4"/>
    <p:sldId id="271" r:id="rId5"/>
    <p:sldId id="272" r:id="rId6"/>
    <p:sldId id="260" r:id="rId7"/>
    <p:sldId id="273" r:id="rId8"/>
    <p:sldId id="274" r:id="rId9"/>
    <p:sldId id="275" r:id="rId10"/>
    <p:sldId id="261" r:id="rId11"/>
    <p:sldId id="285" r:id="rId12"/>
    <p:sldId id="276" r:id="rId13"/>
    <p:sldId id="262" r:id="rId14"/>
    <p:sldId id="277" r:id="rId15"/>
    <p:sldId id="263" r:id="rId16"/>
    <p:sldId id="278" r:id="rId17"/>
    <p:sldId id="298" r:id="rId18"/>
    <p:sldId id="264" r:id="rId19"/>
    <p:sldId id="279" r:id="rId20"/>
    <p:sldId id="280" r:id="rId21"/>
    <p:sldId id="265" r:id="rId22"/>
    <p:sldId id="281" r:id="rId23"/>
    <p:sldId id="266" r:id="rId24"/>
    <p:sldId id="282" r:id="rId25"/>
    <p:sldId id="286" r:id="rId26"/>
    <p:sldId id="267" r:id="rId27"/>
    <p:sldId id="283" r:id="rId28"/>
    <p:sldId id="287" r:id="rId29"/>
    <p:sldId id="284" r:id="rId30"/>
    <p:sldId id="288" r:id="rId31"/>
    <p:sldId id="269" r:id="rId32"/>
    <p:sldId id="289" r:id="rId33"/>
    <p:sldId id="290" r:id="rId34"/>
    <p:sldId id="291" r:id="rId35"/>
    <p:sldId id="292" r:id="rId36"/>
    <p:sldId id="294" r:id="rId37"/>
    <p:sldId id="293" r:id="rId38"/>
    <p:sldId id="268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555" autoAdjust="0"/>
  </p:normalViewPr>
  <p:slideViewPr>
    <p:cSldViewPr snapToGrid="0" snapToObjects="1">
      <p:cViewPr>
        <p:scale>
          <a:sx n="100" d="100"/>
          <a:sy n="100" d="100"/>
        </p:scale>
        <p:origin x="-76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782BE-863B-4C4B-BAC1-9E08E0E7D9B3}" type="datetimeFigureOut">
              <a:rPr lang="it-IT" smtClean="0"/>
              <a:t>16/03/17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C4E34-E0B8-7E4A-8776-33C333F3386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7717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15D3D-2F70-0547-9F09-153301E741A5}" type="datetimeFigureOut">
              <a:rPr lang="it-IT" smtClean="0"/>
              <a:t>16/03/17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3E751-BEFA-AF42-91B8-0CAE587BFA1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422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67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30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50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37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33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4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85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57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78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76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42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60606-F806-7940-A3E4-17F33CF7C7F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38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Martin_Agricola" TargetMode="External"/><Relationship Id="rId4" Type="http://schemas.openxmlformats.org/officeDocument/2006/relationships/hyperlink" Target="http://it.wikipedia.org/wiki/Antoine_Busnois" TargetMode="External"/><Relationship Id="rId5" Type="http://schemas.openxmlformats.org/officeDocument/2006/relationships/hyperlink" Target="http://www.linguafrancese.it/storialingua/musica_medioevo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t.wikipedia.org/wiki/Harmonice_Musices_Odhecaton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705484"/>
            <a:ext cx="6400800" cy="2507787"/>
          </a:xfrm>
        </p:spPr>
        <p:txBody>
          <a:bodyPr>
            <a:noAutofit/>
          </a:bodyPr>
          <a:lstStyle/>
          <a:p>
            <a:r>
              <a:rPr lang="it-IT" sz="1800" b="1" dirty="0" smtClean="0">
                <a:solidFill>
                  <a:schemeClr val="tx1"/>
                </a:solidFill>
                <a:latin typeface="Arial"/>
                <a:cs typeface="Arial"/>
              </a:rPr>
              <a:t>Breve presentazione a cura di Stefania Gitto</a:t>
            </a:r>
            <a:endParaRPr lang="it-IT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it-IT" sz="1400" dirty="0"/>
              <a:t> </a:t>
            </a:r>
          </a:p>
        </p:txBody>
      </p:sp>
      <p:pic>
        <p:nvPicPr>
          <p:cNvPr id="5" name="Immagine 4" descr="Macintosh HD:Users:Gitto:Documents:PROMO_materiale:LOGO_CeDoMus:banda 3 loghi_new_de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62" y="86460"/>
            <a:ext cx="6171532" cy="18357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1009449" y="2071193"/>
            <a:ext cx="682984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Arial"/>
                <a:cs typeface="Arial"/>
              </a:rPr>
              <a:t>Il libro di musica: </a:t>
            </a:r>
            <a:endParaRPr lang="it-IT" sz="28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it-IT" sz="2800" b="1" dirty="0" smtClean="0">
                <a:solidFill>
                  <a:srgbClr val="000000"/>
                </a:solidFill>
                <a:latin typeface="Arial"/>
                <a:cs typeface="Arial"/>
              </a:rPr>
              <a:t>notazione </a:t>
            </a:r>
            <a:r>
              <a:rPr lang="it-IT" sz="2800" b="1" dirty="0">
                <a:solidFill>
                  <a:srgbClr val="000000"/>
                </a:solidFill>
                <a:latin typeface="Arial"/>
                <a:cs typeface="Arial"/>
              </a:rPr>
              <a:t>e formati </a:t>
            </a:r>
          </a:p>
          <a:p>
            <a:pPr algn="ctr"/>
            <a:r>
              <a:rPr lang="it-IT" sz="2800" b="1" dirty="0">
                <a:solidFill>
                  <a:srgbClr val="000000"/>
                </a:solidFill>
                <a:latin typeface="Arial"/>
                <a:cs typeface="Arial"/>
              </a:rPr>
              <a:t>dal medioevo ai nostri giorni</a:t>
            </a:r>
          </a:p>
          <a:p>
            <a:pPr algn="ctr"/>
            <a:endParaRPr lang="it-IT" dirty="0" smtClean="0"/>
          </a:p>
          <a:p>
            <a:pPr algn="ctr"/>
            <a:r>
              <a:rPr lang="it-IT" sz="2000" b="1" dirty="0" smtClean="0">
                <a:latin typeface="Arial"/>
                <a:cs typeface="Arial"/>
              </a:rPr>
              <a:t>16 marzo 2017</a:t>
            </a:r>
            <a:endParaRPr lang="it-IT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0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POLIFONIA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Organum e </a:t>
            </a:r>
            <a:r>
              <a:rPr lang="it-IT" dirty="0" err="1" smtClean="0"/>
              <a:t>discantus</a:t>
            </a:r>
            <a:r>
              <a:rPr lang="it-IT" dirty="0" smtClean="0"/>
              <a:t>: </a:t>
            </a:r>
            <a:r>
              <a:rPr lang="it-IT" dirty="0" err="1" smtClean="0"/>
              <a:t>Vox</a:t>
            </a:r>
            <a:r>
              <a:rPr lang="it-IT" dirty="0" smtClean="0"/>
              <a:t> </a:t>
            </a:r>
            <a:r>
              <a:rPr lang="it-IT" dirty="0" err="1" smtClean="0"/>
              <a:t>principalis</a:t>
            </a:r>
            <a:r>
              <a:rPr lang="it-IT" dirty="0" smtClean="0"/>
              <a:t> – </a:t>
            </a:r>
            <a:r>
              <a:rPr lang="it-IT" dirty="0" err="1" smtClean="0"/>
              <a:t>vox</a:t>
            </a:r>
            <a:r>
              <a:rPr lang="it-IT" dirty="0" smtClean="0"/>
              <a:t> </a:t>
            </a:r>
            <a:r>
              <a:rPr lang="it-IT" dirty="0" err="1" smtClean="0"/>
              <a:t>organalis</a:t>
            </a:r>
            <a:r>
              <a:rPr lang="it-IT" dirty="0" smtClean="0"/>
              <a:t>; procedono nota contro nota (contrappunto).</a:t>
            </a:r>
          </a:p>
          <a:p>
            <a:r>
              <a:rPr lang="it-IT" dirty="0" smtClean="0"/>
              <a:t> </a:t>
            </a:r>
            <a:r>
              <a:rPr lang="it-IT" dirty="0"/>
              <a:t>Scuola di Notre </a:t>
            </a:r>
            <a:r>
              <a:rPr lang="it-IT" dirty="0" smtClean="0"/>
              <a:t>Dame (</a:t>
            </a:r>
            <a:r>
              <a:rPr lang="it-IT" dirty="0"/>
              <a:t>1150-1250</a:t>
            </a:r>
            <a:r>
              <a:rPr lang="it-IT" dirty="0" smtClean="0"/>
              <a:t>): </a:t>
            </a:r>
            <a:r>
              <a:rPr lang="it-IT" dirty="0" err="1"/>
              <a:t>Léonin</a:t>
            </a:r>
            <a:r>
              <a:rPr lang="it-IT" dirty="0"/>
              <a:t>, o </a:t>
            </a:r>
            <a:r>
              <a:rPr lang="it-IT" dirty="0" err="1"/>
              <a:t>Magister</a:t>
            </a:r>
            <a:r>
              <a:rPr lang="it-IT" dirty="0"/>
              <a:t> </a:t>
            </a:r>
            <a:r>
              <a:rPr lang="it-IT" dirty="0" err="1" smtClean="0"/>
              <a:t>Leoninus</a:t>
            </a:r>
            <a:r>
              <a:rPr lang="it-IT" dirty="0" smtClean="0"/>
              <a:t> (attivo </a:t>
            </a:r>
            <a:r>
              <a:rPr lang="it-IT" dirty="0"/>
              <a:t>tra il 1160 e il 1190 </a:t>
            </a:r>
            <a:r>
              <a:rPr lang="it-IT" dirty="0" err="1" smtClean="0"/>
              <a:t>ca</a:t>
            </a:r>
            <a:r>
              <a:rPr lang="it-IT" dirty="0" smtClean="0"/>
              <a:t>) e </a:t>
            </a:r>
            <a:r>
              <a:rPr lang="it-IT" dirty="0" err="1"/>
              <a:t>Pérotin</a:t>
            </a:r>
            <a:r>
              <a:rPr lang="it-IT" dirty="0"/>
              <a:t>, o </a:t>
            </a:r>
            <a:r>
              <a:rPr lang="it-IT" dirty="0" err="1"/>
              <a:t>Magister</a:t>
            </a:r>
            <a:r>
              <a:rPr lang="it-IT" dirty="0"/>
              <a:t> </a:t>
            </a:r>
            <a:r>
              <a:rPr lang="it-IT" dirty="0" err="1"/>
              <a:t>Perotinus</a:t>
            </a:r>
            <a:r>
              <a:rPr lang="it-IT" dirty="0" smtClean="0">
                <a:effectLst/>
              </a:rPr>
              <a:t> (fino al 1238).</a:t>
            </a:r>
          </a:p>
          <a:p>
            <a:r>
              <a:rPr lang="it-IT" dirty="0" err="1" smtClean="0"/>
              <a:t>Conductus</a:t>
            </a:r>
            <a:r>
              <a:rPr lang="it-IT" dirty="0" smtClean="0"/>
              <a:t>: </a:t>
            </a:r>
            <a:r>
              <a:rPr lang="it-IT" dirty="0" smtClean="0">
                <a:effectLst/>
              </a:rPr>
              <a:t>organa a 3 e 4 voci (</a:t>
            </a:r>
            <a:r>
              <a:rPr lang="it-IT" dirty="0" err="1" smtClean="0">
                <a:effectLst/>
              </a:rPr>
              <a:t>tenor</a:t>
            </a:r>
            <a:r>
              <a:rPr lang="it-IT" dirty="0" smtClean="0">
                <a:effectLst/>
              </a:rPr>
              <a:t>, </a:t>
            </a:r>
            <a:r>
              <a:rPr lang="it-IT" dirty="0" err="1" smtClean="0">
                <a:effectLst/>
              </a:rPr>
              <a:t>duplum</a:t>
            </a:r>
            <a:r>
              <a:rPr lang="it-IT" dirty="0" smtClean="0">
                <a:effectLst/>
              </a:rPr>
              <a:t>/</a:t>
            </a:r>
            <a:r>
              <a:rPr lang="it-IT" dirty="0" err="1" smtClean="0">
                <a:effectLst/>
              </a:rPr>
              <a:t>motetus</a:t>
            </a:r>
            <a:r>
              <a:rPr lang="it-IT" dirty="0" smtClean="0">
                <a:effectLst/>
              </a:rPr>
              <a:t>, </a:t>
            </a:r>
            <a:r>
              <a:rPr lang="it-IT" dirty="0" err="1"/>
              <a:t>t</a:t>
            </a:r>
            <a:r>
              <a:rPr lang="it-IT" dirty="0" err="1" smtClean="0">
                <a:effectLst/>
              </a:rPr>
              <a:t>riplum</a:t>
            </a:r>
            <a:r>
              <a:rPr lang="it-IT" dirty="0" smtClean="0">
                <a:effectLst/>
              </a:rPr>
              <a:t>, </a:t>
            </a:r>
            <a:r>
              <a:rPr lang="it-IT" dirty="0" err="1" smtClean="0">
                <a:effectLst/>
              </a:rPr>
              <a:t>etc</a:t>
            </a:r>
            <a:r>
              <a:rPr lang="it-IT" dirty="0" smtClean="0">
                <a:effectLst/>
              </a:rPr>
              <a:t>)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42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8g-Libello - Libro d'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6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8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8d-Ars Nova - 3 voci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43" y="0"/>
            <a:ext cx="5982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5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RITMO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XIII: notazione modale (modi ritmici) – </a:t>
            </a:r>
            <a:r>
              <a:rPr lang="it-IT" i="1" dirty="0" err="1" smtClean="0"/>
              <a:t>ligature</a:t>
            </a:r>
            <a:endParaRPr lang="it-IT" i="1" dirty="0" smtClean="0"/>
          </a:p>
          <a:p>
            <a:r>
              <a:rPr lang="it-IT" dirty="0" smtClean="0"/>
              <a:t>XIV:  da </a:t>
            </a:r>
            <a:r>
              <a:rPr lang="it-IT" i="1" dirty="0" err="1" smtClean="0"/>
              <a:t>numerus</a:t>
            </a:r>
            <a:r>
              <a:rPr lang="it-IT" i="1" dirty="0" smtClean="0"/>
              <a:t> </a:t>
            </a:r>
            <a:r>
              <a:rPr lang="it-IT" dirty="0" smtClean="0"/>
              <a:t>a</a:t>
            </a:r>
            <a:r>
              <a:rPr lang="it-IT" i="1" dirty="0" smtClean="0"/>
              <a:t> figura: </a:t>
            </a:r>
            <a:r>
              <a:rPr lang="it-IT" dirty="0" smtClean="0"/>
              <a:t>la durata del suono è legata alla forma della nota.</a:t>
            </a:r>
          </a:p>
          <a:p>
            <a:r>
              <a:rPr lang="it-IT" dirty="0" smtClean="0"/>
              <a:t>XIV: Ars Nova (</a:t>
            </a:r>
            <a:r>
              <a:rPr lang="it-IT" dirty="0"/>
              <a:t>Philippe de </a:t>
            </a:r>
            <a:r>
              <a:rPr lang="it-IT" dirty="0" err="1" smtClean="0"/>
              <a:t>Vitry</a:t>
            </a:r>
            <a:r>
              <a:rPr lang="it-IT" dirty="0" smtClean="0">
                <a:effectLst/>
              </a:rPr>
              <a:t>)</a:t>
            </a:r>
          </a:p>
          <a:p>
            <a:r>
              <a:rPr lang="it-IT" dirty="0" smtClean="0"/>
              <a:t>XV: nascita della forma sacra del mottetto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Disposizione delle voci</a:t>
            </a:r>
          </a:p>
          <a:p>
            <a:pPr marL="0" indent="0" algn="ctr">
              <a:buNone/>
            </a:pPr>
            <a:r>
              <a:rPr lang="it-IT" dirty="0" smtClean="0"/>
              <a:t>Chiavi sui tetragrammi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75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0900" y="1012825"/>
            <a:ext cx="7772400" cy="1470025"/>
          </a:xfrm>
        </p:spPr>
        <p:txBody>
          <a:bodyPr/>
          <a:lstStyle/>
          <a:p>
            <a:r>
              <a:rPr lang="it-IT" dirty="0" smtClean="0"/>
              <a:t>notazione </a:t>
            </a:r>
            <a:r>
              <a:rPr lang="it-IT" dirty="0"/>
              <a:t>bianca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9c-notazione bianca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300"/>
            <a:ext cx="9144000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4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NOTAZIONE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S</a:t>
            </a:r>
            <a:r>
              <a:rPr lang="it-IT" dirty="0" smtClean="0"/>
              <a:t>ec. XV metà- XVII metà: passaggio da notazione nera (o piena) a notazione bianca (o vuota). </a:t>
            </a:r>
          </a:p>
          <a:p>
            <a:endParaRPr lang="it-IT" dirty="0" smtClean="0"/>
          </a:p>
          <a:p>
            <a:r>
              <a:rPr lang="it-IT" dirty="0" smtClean="0"/>
              <a:t>Sec. XV-XVII: Intavolature, notazione per strumenti a tastiera (organo) e a plettro (liuto): </a:t>
            </a:r>
            <a:r>
              <a:rPr lang="it-IT" dirty="0"/>
              <a:t>riporta la posizione delle dita sullo </a:t>
            </a:r>
            <a:r>
              <a:rPr lang="it-IT" dirty="0" smtClean="0"/>
              <a:t>strumento. </a:t>
            </a:r>
          </a:p>
          <a:p>
            <a:r>
              <a:rPr lang="it-IT" dirty="0" smtClean="0"/>
              <a:t>Le </a:t>
            </a:r>
            <a:r>
              <a:rPr lang="it-IT" dirty="0"/>
              <a:t>intavolature servono per eseguire la polifonia vocale su strumenti a tastiera e a corde.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5982104"/>
            <a:ext cx="8229600" cy="739371"/>
          </a:xfrm>
        </p:spPr>
        <p:txBody>
          <a:bodyPr/>
          <a:lstStyle/>
          <a:p>
            <a:r>
              <a:rPr lang="it-IT" dirty="0" smtClean="0"/>
              <a:t>I fondi musicali nelle biblioteche e negli archivi:  buone pratiche per il riordino e linee guida  per la catalogazione della musica notata -  Corso di formazione  19-20 e 26-27 novembre 2015 - Firenze, Regione 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19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27310" y="279400"/>
            <a:ext cx="1986490" cy="5359400"/>
          </a:xfrm>
        </p:spPr>
        <p:txBody>
          <a:bodyPr>
            <a:normAutofit/>
          </a:bodyPr>
          <a:lstStyle/>
          <a:p>
            <a:r>
              <a:rPr lang="it-IT" dirty="0" err="1" smtClean="0"/>
              <a:t>not</a:t>
            </a:r>
            <a:r>
              <a:rPr lang="it-IT" dirty="0"/>
              <a:t>. bianca -in JOSQUIN DESPREZ </a:t>
            </a:r>
            <a:r>
              <a:rPr lang="it-IT" dirty="0" err="1"/>
              <a:t>Missarum</a:t>
            </a:r>
            <a:r>
              <a:rPr lang="it-IT" dirty="0"/>
              <a:t> </a:t>
            </a:r>
            <a:r>
              <a:rPr lang="it-IT" dirty="0" err="1"/>
              <a:t>liber</a:t>
            </a:r>
            <a:r>
              <a:rPr lang="it-IT" dirty="0"/>
              <a:t> </a:t>
            </a:r>
            <a:r>
              <a:rPr lang="it-IT" dirty="0" err="1"/>
              <a:t>secundus</a:t>
            </a:r>
            <a:r>
              <a:rPr lang="it-IT" dirty="0"/>
              <a:t> -Venezia Petrucci </a:t>
            </a:r>
            <a:r>
              <a:rPr lang="it-IT" dirty="0" smtClean="0"/>
              <a:t>1505</a:t>
            </a:r>
            <a:endParaRPr lang="it-IT" dirty="0"/>
          </a:p>
        </p:txBody>
      </p:sp>
      <p:pic>
        <p:nvPicPr>
          <p:cNvPr id="4" name="Immagine 3" descr="9e STAMPA not. bianca -in JOSQUIN DESPREZ Missarum liber secundus -Venezia Petrucci 1505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9" y="0"/>
            <a:ext cx="6161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0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17</a:t>
            </a:fld>
            <a:endParaRPr lang="it-IT"/>
          </a:p>
        </p:txBody>
      </p:sp>
      <p:pic>
        <p:nvPicPr>
          <p:cNvPr id="7" name="Immagine 6" descr="12h-Intabolatura de lauto di recercari, canzon francese, motetti, madrigali, padoane é saltarelli. Gardano- 15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32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STAMPA 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 smtClean="0"/>
              <a:t>Ottaviano Petrucci </a:t>
            </a:r>
            <a:r>
              <a:rPr lang="it-IT" dirty="0" smtClean="0"/>
              <a:t>(1466-1539): stampa a </a:t>
            </a:r>
            <a:r>
              <a:rPr lang="it-IT" dirty="0"/>
              <a:t>tripla </a:t>
            </a:r>
            <a:r>
              <a:rPr lang="it-IT" dirty="0" smtClean="0"/>
              <a:t>impressione. Rigo – note e simboli – testo.</a:t>
            </a:r>
          </a:p>
          <a:p>
            <a:r>
              <a:rPr lang="it-IT" dirty="0" smtClean="0"/>
              <a:t>1501, Venezia: prima </a:t>
            </a:r>
            <a:r>
              <a:rPr lang="it-IT" dirty="0"/>
              <a:t>raccolta di musiche interamente stampata con caratteri </a:t>
            </a:r>
            <a:r>
              <a:rPr lang="it-IT" dirty="0" smtClean="0"/>
              <a:t>mobili: </a:t>
            </a:r>
            <a:r>
              <a:rPr lang="it-IT" dirty="0" smtClean="0">
                <a:hlinkClick r:id="rId2"/>
              </a:rPr>
              <a:t>Harmonice </a:t>
            </a:r>
            <a:r>
              <a:rPr lang="it-IT" dirty="0">
                <a:hlinkClick r:id="rId2"/>
              </a:rPr>
              <a:t>Musices Odhecaton</a:t>
            </a:r>
            <a:r>
              <a:rPr lang="it-IT" dirty="0" smtClean="0">
                <a:effectLst/>
              </a:rPr>
              <a:t> </a:t>
            </a:r>
            <a:r>
              <a:rPr lang="it-IT" dirty="0"/>
              <a:t>96 chansons a tre e quattro voci composte da </a:t>
            </a:r>
            <a:r>
              <a:rPr lang="it-IT" dirty="0">
                <a:hlinkClick r:id="rId3"/>
              </a:rPr>
              <a:t>Agricola</a:t>
            </a:r>
            <a:r>
              <a:rPr lang="it-IT" dirty="0"/>
              <a:t>, </a:t>
            </a:r>
            <a:r>
              <a:rPr lang="it-IT" dirty="0">
                <a:hlinkClick r:id="rId4"/>
              </a:rPr>
              <a:t>Antoine Busnois</a:t>
            </a:r>
            <a:r>
              <a:rPr lang="it-IT" dirty="0"/>
              <a:t>, </a:t>
            </a:r>
            <a:r>
              <a:rPr lang="it-IT" dirty="0">
                <a:hlinkClick r:id="rId5"/>
              </a:rPr>
              <a:t>Josquin Desprez</a:t>
            </a:r>
            <a:r>
              <a:rPr lang="it-IT" dirty="0"/>
              <a:t> e altri compositori franco-fiamminghi</a:t>
            </a:r>
            <a:r>
              <a:rPr lang="it-IT" dirty="0" smtClean="0"/>
              <a:t>.</a:t>
            </a:r>
          </a:p>
          <a:p>
            <a:r>
              <a:rPr lang="it-IT" dirty="0"/>
              <a:t>Alla fine della carriera Petrucci sperimentò la </a:t>
            </a:r>
            <a:r>
              <a:rPr lang="it-IT" b="1" dirty="0"/>
              <a:t>doppia impressione</a:t>
            </a:r>
            <a:r>
              <a:rPr lang="it-IT" dirty="0"/>
              <a:t>: righi e testo insieme e poi la musica.</a:t>
            </a:r>
            <a:r>
              <a:rPr lang="it-IT" dirty="0" smtClean="0">
                <a:effectLst/>
              </a:rPr>
              <a:t>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5982104"/>
            <a:ext cx="8229600" cy="739371"/>
          </a:xfrm>
        </p:spPr>
        <p:txBody>
          <a:bodyPr/>
          <a:lstStyle/>
          <a:p>
            <a:r>
              <a:rPr lang="it-IT" dirty="0" smtClean="0"/>
              <a:t>I fondi musicali nelle biblioteche e negli archivi:  buone pratiche per il riordino e linee guida  per la catalogazione della musica notata -  Corso di formazione  19-20 e 26-27 novembre 2015 - Firenze, Regione 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1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08000" y="825500"/>
            <a:ext cx="2603500" cy="4813300"/>
          </a:xfrm>
        </p:spPr>
        <p:txBody>
          <a:bodyPr>
            <a:normAutofit/>
          </a:bodyPr>
          <a:lstStyle/>
          <a:p>
            <a:r>
              <a:rPr lang="it-IT" dirty="0" smtClean="0"/>
              <a:t>Libro </a:t>
            </a:r>
            <a:r>
              <a:rPr lang="it-IT" dirty="0"/>
              <a:t>parte CANTO-</a:t>
            </a:r>
            <a:r>
              <a:rPr lang="it-IT" dirty="0" smtClean="0"/>
              <a:t>Canzonette</a:t>
            </a:r>
            <a:endParaRPr lang="it-IT" dirty="0"/>
          </a:p>
        </p:txBody>
      </p:sp>
      <p:pic>
        <p:nvPicPr>
          <p:cNvPr id="4" name="Immagine 3" descr="12d-bis-stampa_Libro parte CANTO-Canzonette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18" y="0"/>
            <a:ext cx="5338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2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0538"/>
          </a:xfrm>
        </p:spPr>
        <p:txBody>
          <a:bodyPr/>
          <a:lstStyle/>
          <a:p>
            <a:r>
              <a:rPr lang="it-IT" dirty="0" smtClean="0"/>
              <a:t>LIBRO DI MUSICA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41176"/>
            <a:ext cx="8229600" cy="2181693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Storia della musica </a:t>
            </a:r>
          </a:p>
          <a:p>
            <a:r>
              <a:rPr lang="it-IT" dirty="0" smtClean="0"/>
              <a:t>Codicologia e bibliologia</a:t>
            </a:r>
          </a:p>
          <a:p>
            <a:r>
              <a:rPr lang="it-IT" dirty="0" smtClean="0"/>
              <a:t>Storia della notazione e dei formati</a:t>
            </a:r>
          </a:p>
          <a:p>
            <a:r>
              <a:rPr lang="it-IT" dirty="0" smtClean="0"/>
              <a:t>Storia della stampa e dell’editoria</a:t>
            </a:r>
          </a:p>
          <a:p>
            <a:r>
              <a:rPr lang="it-IT" dirty="0" smtClean="0"/>
              <a:t>Storia del repertorio (letteratura musicale)</a:t>
            </a:r>
          </a:p>
          <a:p>
            <a:r>
              <a:rPr lang="it-IT" dirty="0" smtClean="0"/>
              <a:t>Sociologia della musica (circolazione, ricezione e trasmissione)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2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921722" y="1225176"/>
            <a:ext cx="7370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smtClean="0"/>
              <a:t>Materiale BIBLIOGRAFICO che raccoglie musica notata, manoscritta e a stampa</a:t>
            </a:r>
            <a:endParaRPr lang="it-IT" sz="25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1905" y="4990353"/>
            <a:ext cx="510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Carlo Fiore (a cura), </a:t>
            </a:r>
            <a:r>
              <a:rPr lang="it-IT" i="1" dirty="0" smtClean="0"/>
              <a:t>Il libro di musica</a:t>
            </a:r>
            <a:r>
              <a:rPr lang="it-IT" dirty="0" smtClean="0"/>
              <a:t>, L’EPOS, 2004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1905" y="5685053"/>
            <a:ext cx="542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Otto </a:t>
            </a:r>
            <a:r>
              <a:rPr lang="it-IT" dirty="0" err="1" smtClean="0"/>
              <a:t>Kàroly</a:t>
            </a:r>
            <a:r>
              <a:rPr lang="it-IT" dirty="0" smtClean="0"/>
              <a:t>, </a:t>
            </a:r>
            <a:r>
              <a:rPr lang="it-IT" i="1" dirty="0" smtClean="0"/>
              <a:t>La grammatica della musica</a:t>
            </a:r>
            <a:r>
              <a:rPr lang="it-IT" dirty="0" smtClean="0"/>
              <a:t>, Einaudi, 2000.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31905" y="4650903"/>
            <a:ext cx="566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Riccardo </a:t>
            </a:r>
            <a:r>
              <a:rPr lang="it-IT" dirty="0" err="1" smtClean="0"/>
              <a:t>Allorto</a:t>
            </a:r>
            <a:r>
              <a:rPr lang="it-IT" dirty="0" smtClean="0"/>
              <a:t>, </a:t>
            </a:r>
            <a:r>
              <a:rPr lang="it-IT" i="1" dirty="0" smtClean="0"/>
              <a:t>Nuova </a:t>
            </a:r>
            <a:r>
              <a:rPr lang="it-IT" i="1" dirty="0"/>
              <a:t>storia della </a:t>
            </a:r>
            <a:r>
              <a:rPr lang="it-IT" i="1" dirty="0" smtClean="0"/>
              <a:t>musica</a:t>
            </a:r>
            <a:r>
              <a:rPr lang="it-IT" dirty="0" smtClean="0"/>
              <a:t>, Ricordi 2005</a:t>
            </a:r>
            <a:r>
              <a:rPr lang="it-IT" b="1" dirty="0" smtClean="0"/>
              <a:t>.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25776" y="5361887"/>
            <a:ext cx="472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Mario Baroni, </a:t>
            </a:r>
            <a:r>
              <a:rPr lang="it-IT" i="1" dirty="0" smtClean="0"/>
              <a:t>Storia della musica</a:t>
            </a:r>
            <a:r>
              <a:rPr lang="it-IT" dirty="0" smtClean="0"/>
              <a:t>, Einaudi, 1999.</a:t>
            </a:r>
          </a:p>
        </p:txBody>
      </p:sp>
    </p:spTree>
    <p:extLst>
      <p:ext uri="{BB962C8B-B14F-4D97-AF65-F5344CB8AC3E}">
        <p14:creationId xmlns:p14="http://schemas.microsoft.com/office/powerpoint/2010/main" val="371705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4e-Gesualdo, madrigal O dolce mio martire, 1613.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2357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57400" y="6381234"/>
            <a:ext cx="462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Gesualdo</a:t>
            </a:r>
            <a:r>
              <a:rPr lang="it-IT" dirty="0"/>
              <a:t>, </a:t>
            </a:r>
            <a:r>
              <a:rPr lang="it-IT" dirty="0" smtClean="0"/>
              <a:t>Madrigale </a:t>
            </a:r>
            <a:r>
              <a:rPr lang="it-IT" dirty="0"/>
              <a:t>O dolce mio martire, </a:t>
            </a:r>
            <a:r>
              <a:rPr lang="it-IT" dirty="0" smtClean="0"/>
              <a:t>1613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814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STAMPA 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1473, Augusta: edizioni </a:t>
            </a:r>
            <a:r>
              <a:rPr lang="it-IT" dirty="0"/>
              <a:t>realizzate con la tecnica dell’incisione a piena pagina della musica foglio per foglio in genere usando la tecnica </a:t>
            </a:r>
            <a:r>
              <a:rPr lang="it-IT" b="1" dirty="0"/>
              <a:t>xilografica</a:t>
            </a:r>
            <a:r>
              <a:rPr lang="it-IT" dirty="0" smtClean="0">
                <a:effectLst/>
              </a:rPr>
              <a:t> (</a:t>
            </a:r>
            <a:r>
              <a:rPr lang="it-IT" i="1" dirty="0"/>
              <a:t>Graduale </a:t>
            </a:r>
            <a:r>
              <a:rPr lang="it-IT" i="1" dirty="0" err="1" smtClean="0"/>
              <a:t>constantiense</a:t>
            </a:r>
            <a:r>
              <a:rPr lang="it-IT" dirty="0" smtClean="0"/>
              <a:t>).</a:t>
            </a:r>
          </a:p>
          <a:p>
            <a:r>
              <a:rPr lang="it-IT" dirty="0" smtClean="0"/>
              <a:t>1516, in Italia </a:t>
            </a:r>
            <a:r>
              <a:rPr lang="it-IT" b="1" dirty="0" smtClean="0"/>
              <a:t>Andrea Antico </a:t>
            </a:r>
            <a:r>
              <a:rPr lang="it-IT" dirty="0" smtClean="0"/>
              <a:t>(1480-1540) stampava usando </a:t>
            </a:r>
            <a:r>
              <a:rPr lang="it-IT" dirty="0"/>
              <a:t>blocchi di legno </a:t>
            </a:r>
            <a:r>
              <a:rPr lang="it-IT" dirty="0" smtClean="0"/>
              <a:t>incisi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i="1" dirty="0" smtClean="0"/>
              <a:t>Liber </a:t>
            </a:r>
            <a:r>
              <a:rPr lang="it-IT" i="1" dirty="0" err="1"/>
              <a:t>quindecim</a:t>
            </a:r>
            <a:r>
              <a:rPr lang="it-IT" i="1" dirty="0"/>
              <a:t> </a:t>
            </a:r>
            <a:r>
              <a:rPr lang="it-IT" i="1" dirty="0" err="1" smtClean="0"/>
              <a:t>missarum</a:t>
            </a:r>
            <a:r>
              <a:rPr lang="it-IT" i="1" dirty="0" smtClean="0"/>
              <a:t>, </a:t>
            </a:r>
            <a:r>
              <a:rPr lang="it-IT" dirty="0" smtClean="0"/>
              <a:t>messe di </a:t>
            </a:r>
            <a:r>
              <a:rPr lang="it-IT" dirty="0" err="1" smtClean="0"/>
              <a:t>J</a:t>
            </a:r>
            <a:r>
              <a:rPr lang="it-IT" dirty="0" smtClean="0"/>
              <a:t>. </a:t>
            </a:r>
            <a:r>
              <a:rPr lang="it-IT" dirty="0" err="1" smtClean="0"/>
              <a:t>des</a:t>
            </a:r>
            <a:r>
              <a:rPr lang="it-IT" dirty="0" smtClean="0"/>
              <a:t> </a:t>
            </a:r>
            <a:r>
              <a:rPr lang="it-IT" dirty="0" err="1" smtClean="0"/>
              <a:t>Prez</a:t>
            </a:r>
            <a:r>
              <a:rPr lang="it-IT" dirty="0" smtClean="0"/>
              <a:t>, P. de la Rue, A. </a:t>
            </a:r>
            <a:r>
              <a:rPr lang="it-IT" dirty="0" err="1" smtClean="0"/>
              <a:t>Brumei</a:t>
            </a:r>
            <a:r>
              <a:rPr lang="it-IT" dirty="0" smtClean="0"/>
              <a:t>, </a:t>
            </a:r>
            <a:r>
              <a:rPr lang="it-IT" dirty="0" err="1" smtClean="0"/>
              <a:t>etc</a:t>
            </a:r>
            <a:r>
              <a:rPr lang="it-IT" dirty="0" smtClean="0"/>
              <a:t>)</a:t>
            </a:r>
          </a:p>
          <a:p>
            <a:r>
              <a:rPr lang="it-IT" dirty="0" smtClean="0"/>
              <a:t>1527</a:t>
            </a:r>
            <a:r>
              <a:rPr lang="it-IT" i="1" dirty="0" smtClean="0"/>
              <a:t>, </a:t>
            </a:r>
            <a:r>
              <a:rPr lang="it-IT" b="1" dirty="0" smtClean="0"/>
              <a:t>Pierre </a:t>
            </a:r>
            <a:r>
              <a:rPr lang="it-IT" b="1" dirty="0" err="1"/>
              <a:t>Attaingnant</a:t>
            </a:r>
            <a:r>
              <a:rPr lang="it-IT" dirty="0"/>
              <a:t> </a:t>
            </a:r>
            <a:r>
              <a:rPr lang="it-IT" dirty="0" smtClean="0"/>
              <a:t>stampa a caratteri mobili con 1 solo passaggio (</a:t>
            </a:r>
            <a:r>
              <a:rPr lang="it-IT" i="1" dirty="0" smtClean="0"/>
              <a:t>Chansons </a:t>
            </a:r>
            <a:r>
              <a:rPr lang="it-IT" i="1" dirty="0" err="1" smtClean="0"/>
              <a:t>nouvelles</a:t>
            </a:r>
            <a:r>
              <a:rPr lang="it-IT" i="1" dirty="0" smtClean="0"/>
              <a:t> en </a:t>
            </a:r>
            <a:r>
              <a:rPr lang="it-IT" i="1" dirty="0" err="1" smtClean="0"/>
              <a:t>musique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5982104"/>
            <a:ext cx="8229600" cy="739371"/>
          </a:xfrm>
        </p:spPr>
        <p:txBody>
          <a:bodyPr/>
          <a:lstStyle/>
          <a:p>
            <a:r>
              <a:rPr lang="it-IT" dirty="0" smtClean="0"/>
              <a:t>I fondi musicali nelle biblioteche e negli archivi:  buone pratiche per il riordino e linee guida  per la catalogazione della musica notata -  Corso di formazione  19-20 e 26-27 novembre 2015 - Firenze, Regione 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86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2900" y="3886200"/>
            <a:ext cx="2730500" cy="1752600"/>
          </a:xfrm>
        </p:spPr>
        <p:txBody>
          <a:bodyPr>
            <a:normAutofit/>
          </a:bodyPr>
          <a:lstStyle/>
          <a:p>
            <a:r>
              <a:rPr lang="it-IT" dirty="0" smtClean="0"/>
              <a:t>Madrigali_</a:t>
            </a:r>
          </a:p>
          <a:p>
            <a:r>
              <a:rPr lang="it-IT" dirty="0" err="1" smtClean="0"/>
              <a:t>Luzzaschi</a:t>
            </a:r>
            <a:r>
              <a:rPr lang="it-IT" dirty="0" smtClean="0"/>
              <a:t> 1601</a:t>
            </a:r>
            <a:endParaRPr lang="it-IT" dirty="0"/>
          </a:p>
        </p:txBody>
      </p:sp>
      <p:pic>
        <p:nvPicPr>
          <p:cNvPr id="4" name="Immagine 3" descr="14g-Madrigali_Luzzaschi_Vetrovio, 160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73" y="0"/>
            <a:ext cx="472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462"/>
          </a:xfrm>
        </p:spPr>
        <p:txBody>
          <a:bodyPr/>
          <a:lstStyle/>
          <a:p>
            <a:r>
              <a:rPr lang="it-IT" dirty="0" smtClean="0"/>
              <a:t>SEICENTO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73200"/>
            <a:ext cx="8229600" cy="4525963"/>
          </a:xfrm>
        </p:spPr>
        <p:txBody>
          <a:bodyPr>
            <a:normAutofit/>
          </a:bodyPr>
          <a:lstStyle/>
          <a:p>
            <a:r>
              <a:rPr lang="it-IT" dirty="0" smtClean="0"/>
              <a:t>Convivenza stampe e manoscritti</a:t>
            </a:r>
          </a:p>
          <a:p>
            <a:r>
              <a:rPr lang="it-IT" dirty="0" smtClean="0"/>
              <a:t>Predominio della carta sulla pergamena</a:t>
            </a:r>
          </a:p>
          <a:p>
            <a:r>
              <a:rPr lang="it-IT" dirty="0"/>
              <a:t>Editoria musicale in ambito strumentale e </a:t>
            </a:r>
            <a:r>
              <a:rPr lang="it-IT" dirty="0" smtClean="0"/>
              <a:t>sacro</a:t>
            </a:r>
          </a:p>
          <a:p>
            <a:r>
              <a:rPr lang="it-IT" dirty="0" smtClean="0"/>
              <a:t>Nascita dell’opera in musica </a:t>
            </a:r>
          </a:p>
          <a:p>
            <a:r>
              <a:rPr lang="it-IT" dirty="0" smtClean="0"/>
              <a:t>Polifonia </a:t>
            </a:r>
            <a:r>
              <a:rPr lang="it-IT" i="1" dirty="0" smtClean="0"/>
              <a:t>versus</a:t>
            </a:r>
            <a:r>
              <a:rPr lang="it-IT" dirty="0" smtClean="0"/>
              <a:t> monodia accompagnata – </a:t>
            </a:r>
          </a:p>
          <a:p>
            <a:r>
              <a:rPr lang="it-IT" dirty="0" smtClean="0"/>
              <a:t>Affermazione della partitura (e parti) e del formato oblungo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5982104"/>
            <a:ext cx="8229600" cy="739371"/>
          </a:xfrm>
        </p:spPr>
        <p:txBody>
          <a:bodyPr/>
          <a:lstStyle/>
          <a:p>
            <a:r>
              <a:rPr lang="it-IT" dirty="0" smtClean="0"/>
              <a:t>I fondi musicali nelle biblioteche e negli archivi:  buone pratiche per il riordino e linee guida  per la catalogazione della musica notata -  Corso di formazione  19-20 e 26-27 novembre 2015 - Firenze, Regione 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62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4h-ms PRIV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12"/>
            <a:ext cx="9144000" cy="36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4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 descr="15a-legrenzi, aria fine seicent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r="15369"/>
          <a:stretch>
            <a:fillRect/>
          </a:stretch>
        </p:blipFill>
        <p:spPr/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 fondi musicali nelle biblioteche e negli archivi:  buone pratiche per il riordino e linee guida  per la catalogazione della musica notata -  Corso di ormazione  19-20 e 26-27 novembre 2015 - Firenze, Regione Toscana                   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28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arrotondato 23"/>
          <p:cNvSpPr/>
          <p:nvPr/>
        </p:nvSpPr>
        <p:spPr>
          <a:xfrm>
            <a:off x="3127862" y="3986047"/>
            <a:ext cx="1834386" cy="6584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7011"/>
          </a:xfrm>
        </p:spPr>
        <p:txBody>
          <a:bodyPr>
            <a:normAutofit/>
          </a:bodyPr>
          <a:lstStyle/>
          <a:p>
            <a:r>
              <a:rPr lang="it-IT" dirty="0" smtClean="0"/>
              <a:t>MELODRAMMA: iter produttivo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5982104"/>
            <a:ext cx="8229600" cy="739371"/>
          </a:xfrm>
        </p:spPr>
        <p:txBody>
          <a:bodyPr/>
          <a:lstStyle/>
          <a:p>
            <a:r>
              <a:rPr lang="it-IT" dirty="0" smtClean="0"/>
              <a:t>I fondi musicali nelle biblioteche e negli archivi:  buone pratiche per il riordino e linee guida  per la catalogazione della musica notata -  Corso di formazione  19-20 e 26-27 novembre 2015 - Firenze, Regione 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26</a:t>
            </a:fld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281650"/>
            <a:ext cx="8420100" cy="4844514"/>
          </a:xfrm>
          <a:ln>
            <a:solidFill>
              <a:srgbClr val="873624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dirty="0"/>
              <a:t>	</a:t>
            </a:r>
            <a:endParaRPr lang="it-IT" sz="7200" b="1" dirty="0"/>
          </a:p>
          <a:p>
            <a:pPr marL="0" indent="0">
              <a:buNone/>
            </a:pPr>
            <a:r>
              <a:rPr lang="it-IT" sz="8800" dirty="0" smtClean="0"/>
              <a:t>AUTOGRAFO </a:t>
            </a:r>
          </a:p>
          <a:p>
            <a:pPr marL="0" indent="0">
              <a:buNone/>
            </a:pPr>
            <a:r>
              <a:rPr lang="it-IT" sz="8800" dirty="0" smtClean="0"/>
              <a:t>(melodia e linea del basso)</a:t>
            </a:r>
            <a:r>
              <a:rPr lang="it-IT" sz="8800" b="1" dirty="0" smtClean="0"/>
              <a:t>				</a:t>
            </a:r>
            <a:r>
              <a:rPr lang="it-IT" sz="8800" dirty="0" smtClean="0"/>
              <a:t>copisti </a:t>
            </a:r>
            <a:r>
              <a:rPr lang="it-IT" sz="8800" dirty="0"/>
              <a:t>iniziano a trascrivere le </a:t>
            </a:r>
            <a:r>
              <a:rPr lang="it-IT" sz="8800" dirty="0" smtClean="0"/>
              <a:t>										arie in formato </a:t>
            </a:r>
            <a:r>
              <a:rPr lang="it-IT" sz="8800" dirty="0"/>
              <a:t>canto piano </a:t>
            </a:r>
            <a:r>
              <a:rPr lang="it-IT" sz="8800" dirty="0" smtClean="0"/>
              <a:t>												(</a:t>
            </a:r>
            <a:r>
              <a:rPr lang="it-IT" sz="8800" dirty="0"/>
              <a:t>SPARTITO)</a:t>
            </a:r>
          </a:p>
          <a:p>
            <a:pPr marL="0" indent="0">
              <a:buNone/>
            </a:pPr>
            <a:endParaRPr lang="it-IT" sz="8800" dirty="0"/>
          </a:p>
          <a:p>
            <a:pPr marL="0" indent="0">
              <a:buNone/>
            </a:pPr>
            <a:r>
              <a:rPr lang="it-IT" sz="8800" dirty="0"/>
              <a:t> </a:t>
            </a:r>
            <a:r>
              <a:rPr lang="it-IT" sz="8800" dirty="0" smtClean="0"/>
              <a:t>PARTITURA </a:t>
            </a:r>
            <a:r>
              <a:rPr lang="it-IT" sz="8800" dirty="0" err="1" smtClean="0"/>
              <a:t>ms</a:t>
            </a:r>
            <a:r>
              <a:rPr lang="it-IT" sz="8800" dirty="0" smtClean="0"/>
              <a:t> conclusa</a:t>
            </a:r>
            <a:r>
              <a:rPr lang="it-IT" sz="8800" dirty="0"/>
              <a:t>				</a:t>
            </a:r>
            <a:r>
              <a:rPr lang="it-IT" sz="8800" dirty="0" smtClean="0"/>
              <a:t>COPIA </a:t>
            </a:r>
            <a:r>
              <a:rPr lang="it-IT" sz="8800" dirty="0"/>
              <a:t>della </a:t>
            </a:r>
            <a:r>
              <a:rPr lang="it-IT" sz="8800" dirty="0" smtClean="0"/>
              <a:t>PARTITURA </a:t>
            </a:r>
          </a:p>
          <a:p>
            <a:pPr marL="0" indent="0">
              <a:buNone/>
            </a:pPr>
            <a:endParaRPr lang="it-IT" sz="8800" dirty="0" smtClean="0"/>
          </a:p>
          <a:p>
            <a:pPr marL="0" indent="0">
              <a:buNone/>
            </a:pPr>
            <a:r>
              <a:rPr lang="it-IT" sz="8800" dirty="0"/>
              <a:t> 								</a:t>
            </a:r>
            <a:r>
              <a:rPr lang="it-IT" sz="8800" dirty="0" smtClean="0"/>
              <a:t>		PARTI </a:t>
            </a:r>
            <a:r>
              <a:rPr lang="it-IT" sz="8800" dirty="0"/>
              <a:t>CAVATE (Strumentali)</a:t>
            </a:r>
          </a:p>
          <a:p>
            <a:pPr marL="0" indent="0">
              <a:buNone/>
            </a:pPr>
            <a:r>
              <a:rPr lang="it-IT" sz="8800" dirty="0"/>
              <a:t> 					</a:t>
            </a:r>
            <a:r>
              <a:rPr lang="it-IT" sz="8800" dirty="0" smtClean="0"/>
              <a:t>	</a:t>
            </a:r>
          </a:p>
          <a:p>
            <a:pPr marL="0" indent="0">
              <a:buNone/>
            </a:pPr>
            <a:r>
              <a:rPr lang="it-IT" sz="8800" dirty="0"/>
              <a:t>	</a:t>
            </a:r>
            <a:r>
              <a:rPr lang="it-IT" sz="8800" dirty="0" smtClean="0"/>
              <a:t>				</a:t>
            </a:r>
            <a:r>
              <a:rPr lang="it-IT" sz="8800" dirty="0"/>
              <a:t> </a:t>
            </a:r>
            <a:r>
              <a:rPr lang="it-IT" sz="8800" dirty="0" smtClean="0"/>
              <a:t>    PERFORMANCE</a:t>
            </a:r>
          </a:p>
          <a:p>
            <a:pPr marL="0" indent="0">
              <a:buNone/>
            </a:pPr>
            <a:endParaRPr lang="it-IT" sz="8800" dirty="0"/>
          </a:p>
          <a:p>
            <a:r>
              <a:rPr lang="it-IT" sz="8800" dirty="0"/>
              <a:t> </a:t>
            </a:r>
            <a:r>
              <a:rPr lang="it-IT" sz="8800" dirty="0" smtClean="0"/>
              <a:t>Adattamento/ revisione della partitura </a:t>
            </a:r>
            <a:r>
              <a:rPr lang="it-IT" sz="8800" dirty="0" err="1" smtClean="0"/>
              <a:t>ms</a:t>
            </a:r>
            <a:r>
              <a:rPr lang="it-IT" sz="8800" dirty="0" smtClean="0"/>
              <a:t> per </a:t>
            </a:r>
            <a:r>
              <a:rPr lang="it-IT" sz="8800" dirty="0"/>
              <a:t>altra performance</a:t>
            </a:r>
          </a:p>
          <a:p>
            <a:pPr marL="0" indent="0">
              <a:buNone/>
            </a:pPr>
            <a:r>
              <a:rPr lang="it-IT" sz="8800" dirty="0"/>
              <a:t> </a:t>
            </a:r>
          </a:p>
          <a:p>
            <a:r>
              <a:rPr lang="it-IT" sz="8800" dirty="0" smtClean="0"/>
              <a:t>EDIZIONE delle arie (SPARTITI) per la vendita (se l’opera ha successo)</a:t>
            </a:r>
            <a:endParaRPr lang="it-IT" sz="8800" dirty="0"/>
          </a:p>
        </p:txBody>
      </p:sp>
      <p:sp>
        <p:nvSpPr>
          <p:cNvPr id="21" name="Freccia destra 20"/>
          <p:cNvSpPr/>
          <p:nvPr/>
        </p:nvSpPr>
        <p:spPr>
          <a:xfrm>
            <a:off x="3606800" y="1937055"/>
            <a:ext cx="1355448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destra 21"/>
          <p:cNvSpPr/>
          <p:nvPr/>
        </p:nvSpPr>
        <p:spPr>
          <a:xfrm>
            <a:off x="3410542" y="3132431"/>
            <a:ext cx="1551706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destra 22"/>
          <p:cNvSpPr/>
          <p:nvPr/>
        </p:nvSpPr>
        <p:spPr>
          <a:xfrm rot="588626" flipV="1">
            <a:off x="2799911" y="3501210"/>
            <a:ext cx="2318200" cy="99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4495801" y="2641600"/>
            <a:ext cx="1846525" cy="134444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5109623" y="3268776"/>
            <a:ext cx="1702604" cy="101112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5262024" y="3986047"/>
            <a:ext cx="1786476" cy="66215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22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Olimpiade-partitura</a:t>
            </a:r>
          </a:p>
        </p:txBody>
      </p:sp>
      <p:pic>
        <p:nvPicPr>
          <p:cNvPr id="4" name="Immagine 3" descr="15dd-Olimpiade-partitura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26"/>
            <a:ext cx="9144000" cy="36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2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15f-cimarosa - stam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027"/>
            <a:ext cx="9144000" cy="31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7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842000" y="3886200"/>
            <a:ext cx="1930400" cy="1752600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Corelli, Concerto per violino</a:t>
            </a:r>
            <a:endParaRPr lang="it-IT" dirty="0"/>
          </a:p>
        </p:txBody>
      </p:sp>
      <p:pic>
        <p:nvPicPr>
          <p:cNvPr id="4" name="Immagine 3" descr="15hh- corelli_parte vl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Neumi </a:t>
            </a:r>
            <a:r>
              <a:rPr lang="it-IT" dirty="0"/>
              <a:t>adiastematici in campo </a:t>
            </a:r>
            <a:r>
              <a:rPr lang="it-IT" dirty="0" smtClean="0"/>
              <a:t>aperto</a:t>
            </a:r>
            <a:endParaRPr lang="it-IT" dirty="0"/>
          </a:p>
        </p:txBody>
      </p:sp>
      <p:pic>
        <p:nvPicPr>
          <p:cNvPr id="7" name="Segnaposto contenuto 6" descr="1b- Neumi adiastematici in campo aperto copi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" b="1018"/>
          <a:stretch>
            <a:fillRect/>
          </a:stretch>
        </p:blipFill>
        <p:spPr/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80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6a-Beethoven-schizzo autografo-quartetto 1799 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2357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803483" y="6229351"/>
            <a:ext cx="3537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Beethoven - autografo schizzo 1799</a:t>
            </a:r>
          </a:p>
        </p:txBody>
      </p:sp>
    </p:spTree>
    <p:extLst>
      <p:ext uri="{BB962C8B-B14F-4D97-AF65-F5344CB8AC3E}">
        <p14:creationId xmlns:p14="http://schemas.microsoft.com/office/powerpoint/2010/main" val="239785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OTTOCENTO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5982104"/>
            <a:ext cx="8229600" cy="739371"/>
          </a:xfrm>
        </p:spPr>
        <p:txBody>
          <a:bodyPr/>
          <a:lstStyle/>
          <a:p>
            <a:r>
              <a:rPr lang="it-IT" dirty="0" smtClean="0"/>
              <a:t>I fondi musicali nelle biblioteche e negli archivi:  buone pratiche per il riordino e linee guida  per la catalogazione della musica notata -  Corso di formazione  19-20 e 26-27 novembre 2015 - Firenze, Regione 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31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68300" y="938750"/>
            <a:ext cx="8534401" cy="558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/>
              <a:t>Sviluppo della calcografia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Esplosione dell’editoria musicale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Repertorio: Melodramma – </a:t>
            </a:r>
            <a:r>
              <a:rPr lang="it-IT" sz="3200" dirty="0" err="1" smtClean="0"/>
              <a:t>mus</a:t>
            </a:r>
            <a:r>
              <a:rPr lang="it-IT" sz="3200" dirty="0" smtClean="0"/>
              <a:t>. sinfonica – </a:t>
            </a:r>
            <a:r>
              <a:rPr lang="it-IT" sz="3200" dirty="0" err="1" smtClean="0"/>
              <a:t>mus</a:t>
            </a:r>
            <a:r>
              <a:rPr lang="it-IT" sz="3200" dirty="0" smtClean="0"/>
              <a:t>. Cameristica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/>
              <a:t>Partitura in formato verticale – spartiti – parti staccate - </a:t>
            </a:r>
            <a:r>
              <a:rPr lang="it-IT" sz="3200" dirty="0" smtClean="0"/>
              <a:t>riduzioni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Compositore - editore - impresario – pubblico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/>
              <a:t>Nasce il concetto di diritto d’autore </a:t>
            </a:r>
          </a:p>
          <a:p>
            <a:pPr marL="285750" indent="-285750">
              <a:buFont typeface="Arial"/>
              <a:buChar char="•"/>
            </a:pPr>
            <a:endParaRPr lang="it-IT" sz="3200" dirty="0" smtClean="0"/>
          </a:p>
          <a:p>
            <a:pPr marL="285750" indent="-285750">
              <a:buFont typeface="Arial"/>
              <a:buChar char="•"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4022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6gg-'800 - quartetto vocale copertina-Nel Demetrio e Polibio | Quartetto | Donami omai Siveno | Del M. Gioachino Rossi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8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6ff-Nel Demetrio e Polibio | Quartetto | Donami omai Siveno | Del M. Gioachino Rossi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03"/>
            <a:ext cx="9144000" cy="663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7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6l-ROSSINI-frontespiz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" y="0"/>
            <a:ext cx="9062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7-Graduale Romano 19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69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7-verdimessa_fr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01" y="0"/>
            <a:ext cx="5013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2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17-Verdi_partitura REquie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2" b="30562"/>
          <a:stretch>
            <a:fillRect/>
          </a:stretch>
        </p:blipFill>
        <p:spPr>
          <a:xfrm>
            <a:off x="457200" y="1104900"/>
            <a:ext cx="8229600" cy="5021263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10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NOVECENTO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5982104"/>
            <a:ext cx="8229600" cy="739371"/>
          </a:xfrm>
        </p:spPr>
        <p:txBody>
          <a:bodyPr/>
          <a:lstStyle/>
          <a:p>
            <a:r>
              <a:rPr lang="it-IT" dirty="0" smtClean="0"/>
              <a:t>I fondi musicali nelle biblioteche e negli archivi:  buone pratiche per il riordino e linee guida  per la catalogazione della musica notata -  Corso di formazione  19-20 e 26-27 novembre 2015 - Firenze, Regione Toscana                      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38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68301" y="901327"/>
            <a:ext cx="8318499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Evoluzione delle forme, del gusto e del linguaggio nell’arco del secolo (Politonalità</a:t>
            </a:r>
            <a:r>
              <a:rPr lang="it-IT" sz="3200" dirty="0"/>
              <a:t>, Impressionismo, Espressionismo, Futurismo, Musica aleatoria, Musica </a:t>
            </a:r>
            <a:r>
              <a:rPr lang="it-IT" sz="3200" dirty="0" smtClean="0"/>
              <a:t>elettronica…)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Musica di intrattenimento, jazz, etnica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Sviluppo dei supporti audio e video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Riscoperta della tradizione musicale (prassi antica e filologia musicale)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sz="3200" dirty="0" smtClean="0"/>
              <a:t>Nuove forme di scrittura musicale</a:t>
            </a:r>
          </a:p>
          <a:p>
            <a:pPr marL="285750" indent="-285750">
              <a:buFont typeface="Arial"/>
              <a:buChar char="•"/>
            </a:pP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383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39</a:t>
            </a:fld>
            <a:endParaRPr lang="it-IT"/>
          </a:p>
        </p:txBody>
      </p:sp>
      <p:pic>
        <p:nvPicPr>
          <p:cNvPr id="7" name="Immagine 6" descr="18-mader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62" y="101959"/>
            <a:ext cx="8518738" cy="58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5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4a- chiavi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3666" cy="31877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03600" y="889000"/>
            <a:ext cx="167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Esempi di chiavi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580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8a-Berio_estre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51" y="98044"/>
            <a:ext cx="6742176" cy="1810512"/>
          </a:xfrm>
          <a:prstGeom prst="rect">
            <a:avLst/>
          </a:prstGeom>
        </p:spPr>
      </p:pic>
      <p:pic>
        <p:nvPicPr>
          <p:cNvPr id="5" name="Immagine 4" descr="18c-Bussott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254"/>
            <a:ext cx="4358339" cy="52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8e-Cage_interpretazione del concerto per p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001000" cy="5308600"/>
          </a:xfrm>
          <a:prstGeom prst="rect">
            <a:avLst/>
          </a:prstGeom>
        </p:spPr>
      </p:pic>
      <p:pic>
        <p:nvPicPr>
          <p:cNvPr id="5" name="Immagine 4" descr="18d-cage_fontana_m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78" y="3302000"/>
            <a:ext cx="5355422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2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15152" y="2130425"/>
            <a:ext cx="3143047" cy="1470025"/>
          </a:xfrm>
        </p:spPr>
        <p:txBody>
          <a:bodyPr/>
          <a:lstStyle/>
          <a:p>
            <a:r>
              <a:rPr lang="it-IT" dirty="0" smtClean="0"/>
              <a:t>Laudario di </a:t>
            </a:r>
            <a:r>
              <a:rPr lang="it-IT" dirty="0"/>
              <a:t>C</a:t>
            </a:r>
            <a:r>
              <a:rPr lang="it-IT" dirty="0" smtClean="0"/>
              <a:t>ortona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5a- Laudario_cortona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711200"/>
            <a:ext cx="4781752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4235" y="1600200"/>
            <a:ext cx="8830236" cy="4525963"/>
          </a:xfrm>
        </p:spPr>
        <p:txBody>
          <a:bodyPr/>
          <a:lstStyle/>
          <a:p>
            <a:r>
              <a:rPr lang="it-IT" dirty="0" smtClean="0"/>
              <a:t>IX secolo: Neumi in campo aperto – adiastematici</a:t>
            </a:r>
          </a:p>
          <a:p>
            <a:r>
              <a:rPr lang="it-IT" dirty="0" smtClean="0"/>
              <a:t>X-XI: appare un rigo musicale</a:t>
            </a:r>
          </a:p>
          <a:p>
            <a:r>
              <a:rPr lang="it-IT" dirty="0" smtClean="0"/>
              <a:t>XI: appaiono 2 linee (</a:t>
            </a:r>
            <a:r>
              <a:rPr lang="it-IT" dirty="0" err="1" smtClean="0"/>
              <a:t>F</a:t>
            </a:r>
            <a:r>
              <a:rPr lang="it-IT" dirty="0" smtClean="0"/>
              <a:t> e C)</a:t>
            </a:r>
          </a:p>
          <a:p>
            <a:r>
              <a:rPr lang="it-IT" dirty="0"/>
              <a:t>Guido of Arezzo (c. 991–1033</a:t>
            </a:r>
            <a:r>
              <a:rPr lang="it-IT" dirty="0" smtClean="0"/>
              <a:t>): notazione diastematica </a:t>
            </a:r>
          </a:p>
          <a:p>
            <a:r>
              <a:rPr lang="it-IT" dirty="0" smtClean="0"/>
              <a:t>XII notazione quadrata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20/11/2015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0606-F806-7940-A3E4-17F33CF7C7F1}" type="slidenum">
              <a:rPr lang="it-IT" smtClean="0"/>
              <a:t>6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4235" y="5647765"/>
            <a:ext cx="380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Libri liturgici musicali: vedi definizioni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071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89700" y="1219200"/>
            <a:ext cx="2476500" cy="4419600"/>
          </a:xfrm>
        </p:spPr>
        <p:txBody>
          <a:bodyPr>
            <a:normAutofit/>
          </a:bodyPr>
          <a:lstStyle/>
          <a:p>
            <a:r>
              <a:rPr lang="it-IT" dirty="0"/>
              <a:t>6b-Organa a 2 voci in partitura </a:t>
            </a:r>
            <a:r>
              <a:rPr lang="it-IT" dirty="0" smtClean="0"/>
              <a:t>Laurenziana</a:t>
            </a:r>
            <a:endParaRPr lang="it-IT" dirty="0"/>
          </a:p>
        </p:txBody>
      </p:sp>
      <p:pic>
        <p:nvPicPr>
          <p:cNvPr id="4" name="Immagine 3" descr="6b-Organa a 2 voci in partitura Laurenziana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35" y="0"/>
            <a:ext cx="4931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0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7c - Confronto notazioni modale - mensurale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1" y="711200"/>
            <a:ext cx="879484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4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8c-4voci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732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94100" y="6488668"/>
            <a:ext cx="245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Esempio 4 voci separate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383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1214</Words>
  <Application>Microsoft Macintosh PowerPoint</Application>
  <PresentationFormat>Presentazione su schermo (4:3)</PresentationFormat>
  <Paragraphs>140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di PowerPoint</vt:lpstr>
      <vt:lpstr>LIBRO DI MUSICA </vt:lpstr>
      <vt:lpstr>Neumi adiastematici in campo aperto</vt:lpstr>
      <vt:lpstr>Presentazione di PowerPoint</vt:lpstr>
      <vt:lpstr>Laudario di Cortona</vt:lpstr>
      <vt:lpstr>NEUMI</vt:lpstr>
      <vt:lpstr>Presentazione di PowerPoint</vt:lpstr>
      <vt:lpstr>Presentazione di PowerPoint</vt:lpstr>
      <vt:lpstr>Presentazione di PowerPoint</vt:lpstr>
      <vt:lpstr>POLIFONIA</vt:lpstr>
      <vt:lpstr>Presentazione di PowerPoint</vt:lpstr>
      <vt:lpstr>Presentazione di PowerPoint</vt:lpstr>
      <vt:lpstr>RITMO</vt:lpstr>
      <vt:lpstr>notazione bianca</vt:lpstr>
      <vt:lpstr>NOTAZIONE</vt:lpstr>
      <vt:lpstr>Presentazione di PowerPoint</vt:lpstr>
      <vt:lpstr>Presentazione di PowerPoint</vt:lpstr>
      <vt:lpstr>STAMPA I</vt:lpstr>
      <vt:lpstr>Presentazione di PowerPoint</vt:lpstr>
      <vt:lpstr>Presentazione di PowerPoint</vt:lpstr>
      <vt:lpstr>STAMPA II</vt:lpstr>
      <vt:lpstr>Presentazione di PowerPoint</vt:lpstr>
      <vt:lpstr>SEICENTO</vt:lpstr>
      <vt:lpstr>Presentazione di PowerPoint</vt:lpstr>
      <vt:lpstr>Presentazione di PowerPoint</vt:lpstr>
      <vt:lpstr>MELODRAMMA: iter produttivo</vt:lpstr>
      <vt:lpstr>Presentazione di PowerPoint</vt:lpstr>
      <vt:lpstr>Presentazione di PowerPoint</vt:lpstr>
      <vt:lpstr>Presentazione di PowerPoint</vt:lpstr>
      <vt:lpstr>Presentazione di PowerPoint</vt:lpstr>
      <vt:lpstr>OTTOCENTO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NOVECENTO</vt:lpstr>
      <vt:lpstr>Presentazione di PowerPoint</vt:lpstr>
      <vt:lpstr>Presentazione di PowerPoint</vt:lpstr>
      <vt:lpstr>Presentazione di PowerPoint</vt:lpstr>
    </vt:vector>
  </TitlesOfParts>
  <Company>SMF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Stefania Gitto</dc:creator>
  <cp:lastModifiedBy>Stefania Gitto</cp:lastModifiedBy>
  <cp:revision>37</cp:revision>
  <dcterms:created xsi:type="dcterms:W3CDTF">2015-11-17T14:35:23Z</dcterms:created>
  <dcterms:modified xsi:type="dcterms:W3CDTF">2017-03-16T15:02:06Z</dcterms:modified>
</cp:coreProperties>
</file>